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4_AA4C61AE.xml" ContentType="application/vnd.ms-powerpoint.comments+xml"/>
  <Override PartName="/ppt/comments/modernComment_109_2602DEA1.xml" ContentType="application/vnd.ms-powerpoint.comments+xml"/>
  <Override PartName="/ppt/comments/modernComment_10A_5F824349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0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100E4C-030A-5E00-0E74-6E78A734517F}" name="Malick Kante" initials="MK" userId="S::akante1@jh.edu::1c400a68-6571-490a-a78d-fdb2d21903d9" providerId="AD"/>
  <p188:author id="{04948B98-17B5-7287-E5CF-2264C47D5602}" name="William Weiss" initials="WW" userId="LDk6QhNNXVopJZ3MXbf795/670aRK9UKnz7xCo/SuiQ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6C00"/>
    <a:srgbClr val="463500"/>
    <a:srgbClr val="6C5200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2EEEC-BEEE-44EC-85AF-668F6F2D49BB}" v="8" dt="2025-04-28T17:58:37.6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eiss" userId="LDk6QhNNXVopJZ3MXbf795/670aRK9UKnz7xCo/SuiQ=" providerId="None" clId="Web-{5032EEEC-BEEE-44EC-85AF-668F6F2D49BB}"/>
    <pc:docChg chg="mod">
      <pc:chgData name="William Weiss" userId="LDk6QhNNXVopJZ3MXbf795/670aRK9UKnz7xCo/SuiQ=" providerId="None" clId="Web-{5032EEEC-BEEE-44EC-85AF-668F6F2D49BB}" dt="2025-04-28T17:50:07.371" v="0"/>
      <pc:docMkLst>
        <pc:docMk/>
      </pc:docMkLst>
    </pc:docChg>
  </pc:docChgLst>
</pc:chgInfo>
</file>

<file path=ppt/comments/modernComment_104_AA4C61A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8A07870-C7B8-49AA-8890-BE0E00D8F643}" authorId="{04948B98-17B5-7287-E5CF-2264C47D5602}" status="resolved" created="2025-04-28T17:50:07.37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857132462" sldId="260"/>
      <ac:spMk id="3" creationId="{5D88F951-EC7F-742B-9396-9C8DBEC1275A}"/>
      <ac:txMk cp="0" len="34">
        <ac:context len="420" hash="2429700687"/>
      </ac:txMk>
    </ac:txMkLst>
    <p188:pos x="4273484" y="675587"/>
    <p188:txBody>
      <a:bodyPr/>
      <a:lstStyle/>
      <a:p>
        <a:r>
          <a:rPr lang="en-US"/>
          <a:t>Not sure what the bold means... or what long -term personnel refers to?... is this deck only for long term personnel?</a:t>
        </a:r>
      </a:p>
    </p188:txBody>
  </p188:cm>
</p188:cmLst>
</file>

<file path=ppt/comments/modernComment_109_2602DEA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CE0B4C5-9BC4-4934-B801-0696201234DE}" authorId="{04948B98-17B5-7287-E5CF-2264C47D5602}" status="resolved" created="2025-04-28T17:51:12.98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37722273" sldId="265"/>
      <ac:spMk id="3" creationId="{FFAA58D2-4B12-517C-7B01-2373420AB7C8}"/>
      <ac:txMk cp="482" len="1">
        <ac:context len="657" hash="2322633599"/>
      </ac:txMk>
    </ac:txMkLst>
    <p188:pos x="3275814" y="3597896"/>
    <p188:txBody>
      <a:bodyPr/>
      <a:lstStyle/>
      <a:p>
        <a:r>
          <a:rPr lang="en-US"/>
          <a:t>I suggest we do not call this a "study" but the SRS... this is a routine system that needs to be sustained, not a one-off activity</a:t>
        </a:r>
      </a:p>
    </p188:txBody>
  </p188:cm>
  <p188:cm id="{3F4FEC11-C6A2-478D-8B09-70BA024FB676}" authorId="{04948B98-17B5-7287-E5CF-2264C47D5602}" status="resolved" created="2025-04-28T17:53:57.43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37722273" sldId="265"/>
      <ac:spMk id="3" creationId="{FFAA58D2-4B12-517C-7B01-2373420AB7C8}"/>
      <ac:txMk cp="0" len="22">
        <ac:context len="657" hash="2322633599"/>
      </ac:txMk>
    </ac:txMkLst>
    <p188:pos x="2733773" y="235670"/>
    <p188:txBody>
      <a:bodyPr/>
      <a:lstStyle/>
      <a:p>
        <a:r>
          <a:rPr lang="en-US"/>
          <a:t>Is there an expected number per cluster... assume 1 per community but clarify.</a:t>
        </a:r>
      </a:p>
    </p188:txBody>
  </p188:cm>
</p188:cmLst>
</file>

<file path=ppt/comments/modernComment_10A_5F82434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E0BD2D3-A686-4B76-BD92-95357E5E6AC9}" authorId="{04948B98-17B5-7287-E5CF-2264C47D5602}" status="resolved" created="2025-04-28T17:52:20.48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02372425" sldId="266"/>
      <ac:spMk id="3" creationId="{5264E20F-4B4F-2AB8-2009-72467465E12E}"/>
      <ac:txMk cp="0" len="4">
        <ac:context len="373" hash="909350847"/>
      </ac:txMk>
    </ac:txMkLst>
    <p188:pos x="1115505" y="251381"/>
    <p188:txBody>
      <a:bodyPr/>
      <a:lstStyle/>
      <a:p>
        <a:r>
          <a:rPr lang="en-US"/>
          <a:t>I suggest we do not call this a "study" but the SRS... this is a routine system that needs to be sustained, not a one-off activity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21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5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6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6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70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5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2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143C81F-9810-48A6-B8AA-D8754398A84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70E70D-4E0B-4B51-934E-695F01E76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5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AA4C61AE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9_2602DEA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A_5F8243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DF642-8D55-3646-E855-5D4B92C962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 resource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E0E5A-7684-3C7C-9738-A6E0B5FED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406092"/>
            <a:ext cx="6801612" cy="428178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Version 1 – 10 April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6CFDB5-BF0D-5193-7387-D39871ED3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573" y="4621636"/>
            <a:ext cx="1487427" cy="582169"/>
          </a:xfrm>
          <a:prstGeom prst="rect">
            <a:avLst/>
          </a:prstGeom>
        </p:spPr>
      </p:pic>
      <p:pic>
        <p:nvPicPr>
          <p:cNvPr id="7" name="Picture 6" descr="A blue and white logo&#10;&#10;AI-generated content may be incorrect.">
            <a:extLst>
              <a:ext uri="{FF2B5EF4-FFF2-40B4-BE49-F238E27FC236}">
                <a16:creationId xmlns:a16="http://schemas.microsoft.com/office/drawing/2014/main" id="{F361404C-7CA9-3F4B-95F1-78665CD9BA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13470"/>
            <a:ext cx="1801886" cy="129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2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787D-E3E1-2AB0-2694-95615DCD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2854" y="283374"/>
            <a:ext cx="7729728" cy="1188720"/>
          </a:xfrm>
        </p:spPr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8F951-EC7F-742B-9396-9C8DBEC12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65690"/>
            <a:ext cx="7729728" cy="4049627"/>
          </a:xfrm>
        </p:spPr>
        <p:txBody>
          <a:bodyPr>
            <a:normAutofit/>
          </a:bodyPr>
          <a:lstStyle/>
          <a:p>
            <a:r>
              <a:rPr lang="en-US" sz="2000" b="1" dirty="0"/>
              <a:t>Multi-disciplinary technical team</a:t>
            </a:r>
            <a:r>
              <a:rPr lang="en-US" sz="2000" dirty="0"/>
              <a:t>: demographers, epidemiologists, biostatisticians, IT engineers, data analysts, data visualization and communication specialists</a:t>
            </a:r>
          </a:p>
          <a:p>
            <a:r>
              <a:rPr lang="en-US" sz="2000" b="1" dirty="0"/>
              <a:t>Finance and management specialists: </a:t>
            </a:r>
            <a:r>
              <a:rPr lang="en-US" sz="2000" dirty="0"/>
              <a:t>financial managers, project coordinators, logistic/procurement specialists</a:t>
            </a:r>
          </a:p>
          <a:p>
            <a:r>
              <a:rPr lang="en-US" sz="2000" dirty="0"/>
              <a:t>Government officials (from MoH, NIPH)</a:t>
            </a:r>
          </a:p>
          <a:p>
            <a:r>
              <a:rPr lang="en-US" sz="2000" dirty="0"/>
              <a:t>Resident community-based data collectors </a:t>
            </a:r>
          </a:p>
          <a:p>
            <a:r>
              <a:rPr lang="en-US" sz="2000" dirty="0"/>
              <a:t>Provincial/regional level coordinators and data collectors</a:t>
            </a:r>
          </a:p>
          <a:p>
            <a:r>
              <a:rPr lang="en-US" sz="2000" dirty="0"/>
              <a:t>Drivers</a:t>
            </a:r>
          </a:p>
        </p:txBody>
      </p:sp>
    </p:spTree>
    <p:extLst>
      <p:ext uri="{BB962C8B-B14F-4D97-AF65-F5344CB8AC3E}">
        <p14:creationId xmlns:p14="http://schemas.microsoft.com/office/powerpoint/2010/main" val="285713246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75D3-42ED-D543-1FC9-8A777E37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374"/>
            <a:ext cx="7729728" cy="1188720"/>
          </a:xfrm>
        </p:spPr>
        <p:txBody>
          <a:bodyPr/>
          <a:lstStyle/>
          <a:p>
            <a:r>
              <a:rPr lang="en-US" dirty="0"/>
              <a:t>Human Resource – Community level (Cluster)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A58D2-4B12-517C-7B01-2373420AB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064" y="1815254"/>
            <a:ext cx="7729728" cy="4495898"/>
          </a:xfrm>
        </p:spPr>
        <p:txBody>
          <a:bodyPr>
            <a:normAutofit fontScale="92500"/>
          </a:bodyPr>
          <a:lstStyle/>
          <a:p>
            <a:r>
              <a:rPr lang="en-US" dirty="0"/>
              <a:t>Community-based worker </a:t>
            </a:r>
          </a:p>
          <a:p>
            <a:pPr lvl="1"/>
            <a:r>
              <a:rPr lang="en-US" dirty="0"/>
              <a:t>Part-time worker trained and paid to conduct the surveillance </a:t>
            </a:r>
          </a:p>
          <a:p>
            <a:pPr lvl="1"/>
            <a:r>
              <a:rPr lang="en-US" dirty="0"/>
              <a:t>Ideally resident in the cluster or nearby</a:t>
            </a:r>
          </a:p>
          <a:p>
            <a:pPr lvl="1"/>
            <a:r>
              <a:rPr lang="en-US" dirty="0"/>
              <a:t>Selected by the community </a:t>
            </a:r>
          </a:p>
          <a:p>
            <a:pPr lvl="1"/>
            <a:r>
              <a:rPr lang="en-US" dirty="0"/>
              <a:t>Must be literate (complete primary school) with ability to read, write and use a smartphone</a:t>
            </a:r>
          </a:p>
          <a:p>
            <a:pPr lvl="1"/>
            <a:r>
              <a:rPr lang="en-US" dirty="0"/>
              <a:t>Need to review existing community worker cadre in the country to decide on the appropriate worker for the SRS</a:t>
            </a:r>
          </a:p>
          <a:p>
            <a:r>
              <a:rPr lang="en-US" dirty="0"/>
              <a:t>Volunteer community members and officials (Chiefs, religious leaders, Birth attendants)</a:t>
            </a:r>
          </a:p>
          <a:p>
            <a:pPr lvl="1"/>
            <a:r>
              <a:rPr lang="en-US" dirty="0"/>
              <a:t>Unpaid</a:t>
            </a:r>
          </a:p>
          <a:p>
            <a:pPr lvl="1"/>
            <a:r>
              <a:rPr lang="en-US" dirty="0"/>
              <a:t>Support dissemination of the SRS to generate buy-in and cooperation from the population </a:t>
            </a:r>
          </a:p>
          <a:p>
            <a:pPr lvl="1"/>
            <a:r>
              <a:rPr lang="en-US" dirty="0"/>
              <a:t>Assist with identification of events (pregnancies, births and deaths)</a:t>
            </a:r>
          </a:p>
          <a:p>
            <a:pPr lvl="1"/>
            <a:r>
              <a:rPr lang="en-US" dirty="0"/>
              <a:t>Access to community registers if they exist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222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E49E-A4DE-A94F-11D6-A393FF17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375"/>
            <a:ext cx="7729728" cy="1188720"/>
          </a:xfrm>
        </p:spPr>
        <p:txBody>
          <a:bodyPr/>
          <a:lstStyle/>
          <a:p>
            <a:r>
              <a:rPr lang="en-US" dirty="0"/>
              <a:t>Human Resource – Provincial/Regional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4E20F-4B4F-2AB8-2009-72467465E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92584"/>
            <a:ext cx="7729728" cy="4202027"/>
          </a:xfrm>
        </p:spPr>
        <p:txBody>
          <a:bodyPr>
            <a:normAutofit/>
          </a:bodyPr>
          <a:lstStyle/>
          <a:p>
            <a:r>
              <a:rPr lang="en-US" sz="2400" dirty="0"/>
              <a:t>SRS Coordinator and manager</a:t>
            </a:r>
          </a:p>
          <a:p>
            <a:r>
              <a:rPr lang="en-US" sz="2400" dirty="0"/>
              <a:t>Trained Verbal and Social Autopsy (VASA) data collectors (1 per 10-15 clusters)</a:t>
            </a:r>
          </a:p>
          <a:p>
            <a:pPr lvl="1"/>
            <a:r>
              <a:rPr lang="en-US" sz="2000" dirty="0"/>
              <a:t>High school or few years in college</a:t>
            </a:r>
          </a:p>
          <a:p>
            <a:r>
              <a:rPr lang="en-US" sz="2400" dirty="0"/>
              <a:t>Data collection supervisors (1 per 2-3 data collectors)</a:t>
            </a:r>
          </a:p>
          <a:p>
            <a:pPr lvl="1"/>
            <a:r>
              <a:rPr lang="en-US" sz="2000" dirty="0"/>
              <a:t>High school or few years in college</a:t>
            </a:r>
          </a:p>
          <a:p>
            <a:r>
              <a:rPr lang="en-US" sz="2400" dirty="0"/>
              <a:t>Drivers</a:t>
            </a:r>
          </a:p>
          <a:p>
            <a:r>
              <a:rPr lang="en-US" sz="2400" dirty="0"/>
              <a:t>Engage provincial/regional health director and officials</a:t>
            </a:r>
          </a:p>
          <a:p>
            <a:pPr lvl="1"/>
            <a:r>
              <a:rPr lang="en-US" sz="2000" dirty="0"/>
              <a:t>Discuss any in-kind resources they can provide (e.g. vehicles, offices)</a:t>
            </a:r>
          </a:p>
        </p:txBody>
      </p:sp>
    </p:spTree>
    <p:extLst>
      <p:ext uri="{BB962C8B-B14F-4D97-AF65-F5344CB8AC3E}">
        <p14:creationId xmlns:p14="http://schemas.microsoft.com/office/powerpoint/2010/main" val="160237242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EFDFB-D30D-131D-63F8-B765403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819" y="175798"/>
            <a:ext cx="7729728" cy="1188720"/>
          </a:xfrm>
        </p:spPr>
        <p:txBody>
          <a:bodyPr/>
          <a:lstStyle/>
          <a:p>
            <a:r>
              <a:rPr lang="en-US" dirty="0"/>
              <a:t>Human Resource – Central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C36B-80CA-790C-1968-64B568EA9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49" y="1834585"/>
            <a:ext cx="5756034" cy="4772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300" b="1" cap="small" dirty="0"/>
              <a:t>Technical Team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Project Director (Demographer or Epidemiologist)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Provincial/regional focal points responsible for province/region supervision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IT engineers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Data managers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Data analysts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Technical experts - VASA data (MD)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Technical experts - mortality data (Demographers)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Communication and data visualization expert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Engage relevant government technical officials (M&amp;E, Planning, Community Health, etc.)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4DC3E9-555F-073A-058D-32F75E19D658}"/>
              </a:ext>
            </a:extLst>
          </p:cNvPr>
          <p:cNvSpPr txBox="1">
            <a:spLocks/>
          </p:cNvSpPr>
          <p:nvPr/>
        </p:nvSpPr>
        <p:spPr>
          <a:xfrm>
            <a:off x="6509946" y="1834585"/>
            <a:ext cx="54057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cap="small" dirty="0"/>
              <a:t>Management and Admin Team 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Project manager for overall administration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Financial management team (financial manager and assistant)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HR team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Administrative Coordinator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Logistic and procurement manager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/>
              <a:t>Drivers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1443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2417</TotalTime>
  <Words>354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Human resource needs</vt:lpstr>
      <vt:lpstr>Human Resources</vt:lpstr>
      <vt:lpstr>Human Resource – Community level (Cluster)</vt:lpstr>
      <vt:lpstr>Human Resource – Provincial/Regional level</vt:lpstr>
      <vt:lpstr>Human Resource – Central level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Sample Registration System (SRS)</dc:title>
  <dc:creator>Agbessi Amouzou</dc:creator>
  <cp:lastModifiedBy>Kelsey Zack</cp:lastModifiedBy>
  <cp:revision>29</cp:revision>
  <dcterms:created xsi:type="dcterms:W3CDTF">2023-09-02T15:33:41Z</dcterms:created>
  <dcterms:modified xsi:type="dcterms:W3CDTF">2025-05-14T12:28:48Z</dcterms:modified>
</cp:coreProperties>
</file>